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67AF-5708-9E38-E4B9-6B2B284AF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35379-3DEC-AC64-8C58-1F1D5B01B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A7534-327D-6C2C-9E35-C113C453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21FCD-92DE-9519-DAF9-5821F2EA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D502C-4B11-8B12-13E4-D2CF6FFF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22A2B-0CA5-E174-9991-513CF764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1DEBE-9AD2-6DB6-E7BB-1BE4A3881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92D23-CBE8-D7CA-7D7D-7F9EBB9C0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C432F-0E91-652B-9AE4-E73C43C2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F7E96-38C2-345C-C1B3-55D43BF5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367EB-D423-712E-5F1B-B46D504F4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F3BE4-7544-C84C-50C6-B5260D6F0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9E67-1663-CBA4-0D7C-D964FBBAD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260F8-B665-81F5-F586-5022A910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27E2F-2F41-D593-2561-18E13D6F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7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94A1-FB2F-618E-7635-74E5BBF0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9AB5-9BC8-A10A-FF9B-C10D61535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0BDDC-E883-40FD-43D9-2297B825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18977-8FF6-1BAB-828B-C4F3C6E7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B7CBD-9292-5EEC-CD72-33805FE91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9846-9F97-02E8-B301-F4C0F23E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C5EF1-53E4-A5C5-A279-4C3D34A25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1C4ED-10D4-EA86-2774-3F7CE418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533C1-D09A-60E9-FDA9-DCB8EECD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F1416-17FB-3B57-426F-50C629A9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7470-63EC-FFA7-3E0E-2A55CDA2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23008-0A18-C440-3CCA-A84E72638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3FBF0-29DB-98A6-8DBA-92A63EF25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55904-2ACF-4A8B-44B8-45A2AB44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95321-66E8-F9E5-5D6B-5F2F1402B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F820C-46B0-465C-D0E1-DFC3597A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1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3EE0-4716-D7BA-7253-75E64E48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E121B-2D24-A098-EB66-CD49BA4B9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568A2-BE54-3A27-97D4-132B62017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7A20C0-CD27-A5A6-2297-C5DEDE3FE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FE00C-D6A3-68A3-599D-BC2972334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1DE0F-D28B-3429-B979-39ED0AE4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352C15-F186-C7DB-0084-F78EF8E0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B88E-6E43-D62F-6773-0AAA6B7DB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8C91E-7D94-6BF4-4D21-192B688B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A1F7C-2B80-67AE-DF78-E87186AD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8785D-F145-C57A-59AB-7AFB94F9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8E5B5-871A-FAFD-6B2D-DBFB54C6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05A6D-DC68-C1D5-1B60-6070F0F2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67C53-F12E-A927-01A6-5DA4443E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0DB43-F1BE-8A25-B6CF-4F7F02E2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B309-76E2-44FC-F64A-811B52AB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1AAD4-04F5-AB40-B267-4019A6BF0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9C3F3-CF2B-E0EC-B984-7B2B15698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D1AB9-A22B-9244-4B00-54F3F112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61590-88DC-9F94-7DEA-1E0493B9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FDD89-7A7F-28C6-7D70-54697222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3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DFED4-274F-503E-7433-108BE8F81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ABDA5A-2C60-BA4A-FDE1-9ACE3835E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8E75C-82ED-A5BB-6CE1-5B4D38B6F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E3FF6-9CD7-0F8E-1870-C1B4CBDE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2F11E-5A3F-945A-E0FD-11592AE1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91492-72E0-D210-8ED7-0429D231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5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117681-C325-3604-AF40-18DC3E6C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81A16-F1EC-4AF4-F3EF-6EF8C4960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4CAA1-9CD9-2E37-457E-BACDA4B55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7A5E4-77A6-4DB3-BCED-910070E34E02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EED85-285F-1BAE-0EDB-7B83A436E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E6A09-F7D7-E79D-29E3-87B885646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60B8-0CE2-4698-892C-4CAC24922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B1095E-271B-9081-F4C9-411F828AFDFD}"/>
              </a:ext>
            </a:extLst>
          </p:cNvPr>
          <p:cNvSpPr txBox="1"/>
          <p:nvPr/>
        </p:nvSpPr>
        <p:spPr>
          <a:xfrm>
            <a:off x="439755" y="601017"/>
            <a:ext cx="3602736" cy="452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0" kern="1200" dirty="0">
                <a:solidFill>
                  <a:schemeClr val="tx1"/>
                </a:solidFill>
                <a:effectLst/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Signature Cocktail Recipes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</a:t>
            </a:r>
            <a:r>
              <a:rPr lang="en-US" sz="25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rought to you by: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group of people holding presents&#10;&#10;Description automatically generated">
            <a:extLst>
              <a:ext uri="{FF2B5EF4-FFF2-40B4-BE49-F238E27FC236}">
                <a16:creationId xmlns:a16="http://schemas.microsoft.com/office/drawing/2014/main" id="{D5E7C543-1D0E-C54C-0AFD-E3B6A23E00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90"/>
          <a:stretch/>
        </p:blipFill>
        <p:spPr>
          <a:xfrm>
            <a:off x="495729" y="2972411"/>
            <a:ext cx="3131892" cy="11242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50BDE7-385D-238D-2E67-4EA5EFEB4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8023" y="132927"/>
            <a:ext cx="1007980" cy="8757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C88C0C1-4354-14BA-16C1-1735C1023A1C}"/>
              </a:ext>
            </a:extLst>
          </p:cNvPr>
          <p:cNvSpPr txBox="1"/>
          <p:nvPr/>
        </p:nvSpPr>
        <p:spPr>
          <a:xfrm>
            <a:off x="7531890" y="1147920"/>
            <a:ext cx="235432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2920">
              <a:spcAft>
                <a:spcPts val="600"/>
              </a:spcAft>
            </a:pPr>
            <a:r>
              <a:rPr lang="en-US" sz="950" b="1" u="sng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ATD LI Sparkling Winter Punch:</a:t>
            </a:r>
          </a:p>
          <a:p>
            <a:pPr defTabSz="502920">
              <a:spcAft>
                <a:spcPts val="600"/>
              </a:spcAft>
            </a:pPr>
            <a:endParaRPr lang="en-US" sz="950" kern="1200" dirty="0">
              <a:solidFill>
                <a:srgbClr val="222222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502920">
              <a:spcAft>
                <a:spcPts val="600"/>
              </a:spcAft>
            </a:pPr>
            <a:r>
              <a:rPr lang="en-US" sz="950" b="1" i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Ingredients: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1 Cup Cranberry Juice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1/2 Cup Apple Cider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1/4 cup orange juice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1 Tablespoon Honey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1 Cup Sparkling Water or champagne (For the Cocktail Version)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Ice cubes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Sliced apples and cranberries for garnish</a:t>
            </a:r>
          </a:p>
          <a:p>
            <a:pPr defTabSz="502920">
              <a:spcAft>
                <a:spcPts val="600"/>
              </a:spcAft>
            </a:pPr>
            <a:endParaRPr lang="en-US" sz="950" kern="1200" dirty="0">
              <a:solidFill>
                <a:srgbClr val="222222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502920">
              <a:spcAft>
                <a:spcPts val="600"/>
              </a:spcAft>
            </a:pPr>
            <a:endParaRPr lang="en-US" sz="950" kern="1200" dirty="0">
              <a:solidFill>
                <a:srgbClr val="222222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defTabSz="502920">
              <a:spcAft>
                <a:spcPts val="600"/>
              </a:spcAft>
            </a:pPr>
            <a:r>
              <a:rPr lang="en-US" sz="950" b="1" i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In a pitcher, mix cranberry juice, apple cider, orange juice, and honey.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Stir well to blend the flavors.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For the cocktail version, add sparkling water or champagne to the pitcher.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Place ice cubes in glasses.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Pour the punch over the ice. 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rgbClr val="222222"/>
                </a:solidFill>
                <a:latin typeface="Arial" panose="020B0604020202020204" pitchFamily="34" charset="0"/>
                <a:ea typeface="+mn-ea"/>
                <a:cs typeface="+mn-cs"/>
              </a:rPr>
              <a:t>Garnish with sliced apples and floating cranberries for a festive look </a:t>
            </a:r>
            <a:endParaRPr lang="en-US" sz="95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BA9ED-1314-84E2-6978-A35CCFC9636E}"/>
              </a:ext>
            </a:extLst>
          </p:cNvPr>
          <p:cNvSpPr txBox="1"/>
          <p:nvPr/>
        </p:nvSpPr>
        <p:spPr>
          <a:xfrm>
            <a:off x="4876231" y="1147920"/>
            <a:ext cx="254908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2920">
              <a:spcAft>
                <a:spcPts val="600"/>
              </a:spcAft>
            </a:pPr>
            <a:r>
              <a:rPr lang="en-US" sz="950" b="1" u="sng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ATD LI Festive-Tea Delight:</a:t>
            </a:r>
            <a:r>
              <a:rPr lang="en-US" sz="95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502920">
              <a:spcAft>
                <a:spcPts val="600"/>
              </a:spcAft>
            </a:pPr>
            <a:r>
              <a:rPr lang="en-US" sz="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 take on the Classic Long Island Ice Tea) </a:t>
            </a:r>
          </a:p>
          <a:p>
            <a:pPr defTabSz="502920">
              <a:spcAft>
                <a:spcPts val="600"/>
              </a:spcAft>
            </a:pPr>
            <a:r>
              <a:rPr lang="en-US" sz="950" b="1" i="1" kern="1200" dirty="0">
                <a:solidFill>
                  <a:srgbClr val="993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Ingredients: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oz Cranberry juice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oz orange juice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oz pineapple juice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oz sweetened iced tea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 oz grenadine syrup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½ oz vodka or white rum (optional for cocktail version)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Ice cubes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Orange slices, cranberries, and mint for garnish</a:t>
            </a:r>
          </a:p>
          <a:p>
            <a:pPr defTabSz="502920">
              <a:spcAft>
                <a:spcPts val="600"/>
              </a:spcAft>
            </a:pPr>
            <a:endParaRPr lang="en-US" sz="95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502920">
              <a:spcAft>
                <a:spcPts val="600"/>
              </a:spcAft>
            </a:pPr>
            <a:r>
              <a:rPr lang="en-US" sz="950" b="1" i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 cocktail shaker, combine cranberry juice, orange juice, pineapple juice, sweetened iced tea, and grenadine syrup.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preparing a cocktail, add 1 ½ oz of vodka or white rum to the shaker.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Shake the mixture well to infuse the flavors.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Fill a tall glass with ice cubes.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Pour the delightful concoction over the ice, allowing the vibrant colors to cascade.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Garnish with orange slices, floating cranberries, and a sprig of mint for that extra festive touch.</a:t>
            </a:r>
            <a:endParaRPr lang="en-US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6E0C3E-4963-AFA7-F08B-56508B8D00D4}"/>
              </a:ext>
            </a:extLst>
          </p:cNvPr>
          <p:cNvSpPr txBox="1"/>
          <p:nvPr/>
        </p:nvSpPr>
        <p:spPr>
          <a:xfrm>
            <a:off x="9844771" y="1155728"/>
            <a:ext cx="2240651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02920">
              <a:spcAft>
                <a:spcPts val="600"/>
              </a:spcAft>
            </a:pPr>
            <a:r>
              <a:rPr lang="en-US" sz="950" b="1" u="sng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ATD LI Holiday Sparkle Spritzer:</a:t>
            </a:r>
          </a:p>
          <a:p>
            <a:pPr defTabSz="502920">
              <a:spcAft>
                <a:spcPts val="600"/>
              </a:spcAft>
            </a:pPr>
            <a:endParaRPr lang="en-US" sz="95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502920">
              <a:spcAft>
                <a:spcPts val="600"/>
              </a:spcAft>
            </a:pPr>
            <a:r>
              <a:rPr lang="en-US" sz="950" b="1" i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Ingredients:</a:t>
            </a:r>
          </a:p>
          <a:p>
            <a:pPr defTabSz="502920">
              <a:spcAft>
                <a:spcPts val="600"/>
              </a:spcAft>
            </a:pPr>
            <a:endParaRPr lang="en-US" sz="95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Cup Cranberry Juice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 Cup Sparkling Water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Freshly squeezed juice of half a lime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Ice cubes</a:t>
            </a:r>
          </a:p>
          <a:p>
            <a:pPr defTabSz="502920">
              <a:spcAft>
                <a:spcPts val="600"/>
              </a:spcAft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Lime wedges for garnish</a:t>
            </a:r>
          </a:p>
          <a:p>
            <a:pPr defTabSz="502920">
              <a:spcAft>
                <a:spcPts val="600"/>
              </a:spcAft>
            </a:pPr>
            <a:endParaRPr lang="en-US" sz="95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502920">
              <a:spcAft>
                <a:spcPts val="600"/>
              </a:spcAft>
            </a:pPr>
            <a:endParaRPr lang="en-US" sz="95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502920">
              <a:spcAft>
                <a:spcPts val="600"/>
              </a:spcAft>
            </a:pPr>
            <a:endParaRPr lang="en-US" sz="950" i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502920">
              <a:spcAft>
                <a:spcPts val="600"/>
              </a:spcAft>
            </a:pPr>
            <a:endParaRPr lang="en-US" sz="9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02920">
              <a:spcAft>
                <a:spcPts val="600"/>
              </a:spcAft>
            </a:pPr>
            <a:r>
              <a:rPr lang="en-US" sz="950" b="1" i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Fill a glass with ice cubes.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Pour cranberry juice over the ice.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sparkling water for a bubbly lift.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Squeeze the juice of half a lime into the mix.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 it a gentle stir to blend the flavors.</a:t>
            </a:r>
          </a:p>
          <a:p>
            <a:pPr marL="125730" indent="-125730" defTabSz="502920">
              <a:spcAft>
                <a:spcPts val="600"/>
              </a:spcAft>
              <a:buFont typeface="+mj-lt"/>
              <a:buAutoNum type="arabicPeriod"/>
            </a:pPr>
            <a:r>
              <a:rPr lang="en-US" sz="9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Garnish with lime wedges for that extra citrus kick.</a:t>
            </a:r>
            <a:endParaRPr lang="en-US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EEA7AE-E8AB-162E-941C-75015B4E7CD4}"/>
              </a:ext>
            </a:extLst>
          </p:cNvPr>
          <p:cNvSpPr txBox="1"/>
          <p:nvPr/>
        </p:nvSpPr>
        <p:spPr>
          <a:xfrm>
            <a:off x="4841458" y="203044"/>
            <a:ext cx="549274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i="1" kern="1200" dirty="0">
                <a:solidFill>
                  <a:schemeClr val="accent6">
                    <a:lumMod val="50000"/>
                  </a:schemeClr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CHOOSE YOUR HOLIDAY ELIXIR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b="1" dirty="0">
                <a:latin typeface="+mj-lt"/>
                <a:ea typeface="+mj-ea"/>
                <a:cs typeface="+mj-cs"/>
              </a:rPr>
              <a:t>Thursday, December 20, between 6:00 pm – 7:15 pm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8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5" name="Picture 34" descr="A close-up of a sign&#10;&#10;Description automatically generated">
            <a:extLst>
              <a:ext uri="{FF2B5EF4-FFF2-40B4-BE49-F238E27FC236}">
                <a16:creationId xmlns:a16="http://schemas.microsoft.com/office/drawing/2014/main" id="{78D7D2D6-5A26-6AFD-E216-ADB45232A9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6" y="4947415"/>
            <a:ext cx="1961280" cy="48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8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372</Words>
  <Application>Microsoft Macintosh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ADLaM Display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Syndia Pena</dc:creator>
  <cp:lastModifiedBy>Microsoft Office User</cp:lastModifiedBy>
  <cp:revision>2</cp:revision>
  <dcterms:created xsi:type="dcterms:W3CDTF">2023-11-28T20:03:59Z</dcterms:created>
  <dcterms:modified xsi:type="dcterms:W3CDTF">2023-11-30T00:53:08Z</dcterms:modified>
</cp:coreProperties>
</file>